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3" r:id="rId8"/>
    <p:sldId id="264"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2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75" autoAdjust="0"/>
    <p:restoredTop sz="95256" autoAdjust="0"/>
  </p:normalViewPr>
  <p:slideViewPr>
    <p:cSldViewPr snapToGrid="0">
      <p:cViewPr varScale="1">
        <p:scale>
          <a:sx n="86" d="100"/>
          <a:sy n="86" d="100"/>
        </p:scale>
        <p:origin x="63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CD812C-98FB-4AD8-8971-06C199B527E4}" type="datetimeFigureOut">
              <a:rPr lang="en-IN" smtClean="0"/>
              <a:t>10-11-2021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6660F-67B7-48D7-B8AA-230334AFB717}" type="slidenum">
              <a:rPr lang="en-IN" smtClean="0"/>
              <a:t>‹#›</a:t>
            </a:fld>
            <a:endParaRPr lang="en-IN"/>
          </a:p>
        </p:txBody>
      </p:sp>
    </p:spTree>
    <p:extLst>
      <p:ext uri="{BB962C8B-B14F-4D97-AF65-F5344CB8AC3E}">
        <p14:creationId xmlns:p14="http://schemas.microsoft.com/office/powerpoint/2010/main" val="3559198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0cf1ba9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100cf1ba9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00cf1ba9e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00cf1ba9e8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fa4850dd6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fa4850dd63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gfa4850dd63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a4850dd63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fa4850dd63_1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fa4850dd63_1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a4850dd63_1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a4850dd63_1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fa4850dd63_1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5830-1D48-4B89-9A6E-5CBD2EB6C1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4166F7C-786E-4998-89DB-5138A1A454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1B6013-69AC-4B46-849D-61A9AA669866}"/>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22C3DEAF-97AF-4A13-9FC4-0FF4D11044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C6972E-27D0-416A-8095-9C6835A8596D}"/>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64504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A300-79AA-40CC-9B12-87863D64FFB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857071-62FC-4948-B4B7-F6C3FD1AD4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7B36C8-0E13-4692-ABD8-BD62E5CD4141}"/>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FC9BD96D-6A30-427E-A348-933A612675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F37AF1-BAB4-438D-870C-2D02ACFF391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2895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EF518C-BA87-4234-BA09-E554B0C450F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F56C25-8EFB-4F8E-812A-BA52455139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58C8CF-02BF-4687-926D-2801153538E0}"/>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06E48CEF-2C70-4598-B63E-E2373B2F5B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BFDBF3-3374-4A16-926B-8EEDE3BE62C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139615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434D0-00BA-4530-9B52-AE3E4DC5CF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84424F-2DEE-4784-8CD5-D72A812B1B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A8DB10-7B54-4AF1-904A-393E4FA690B3}"/>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F5E197C3-5C3C-4D6A-8A36-644C69EFB7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904B0D-D997-42D3-B243-1D55AB599253}"/>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893372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40FF3-1428-4561-8FEB-8FFAD25B1A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095AFB8-BAD4-40B8-81A9-53831843CF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323316-66A3-4D2C-9C78-34FCD3C369CE}"/>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355658DC-CD39-4B8B-804B-23329AC17D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9CB335-00C9-40EF-871D-29FB1864FA3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79371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5D35B-6D23-4199-94BE-060B276836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0113D0-5AEC-407D-A02C-9114A521BA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C338F68-9B42-473F-9E2B-74E2346F9F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AB899AC-D079-40F8-B070-E35FA32FBE8B}"/>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F00B952E-D649-4B69-91B9-D05E49A362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04493-24FD-4533-9636-F2D4C0B7F9F4}"/>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359750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7AA0-0CA3-4DB8-B230-A7F144E4547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C26BCB-CDDE-4F32-B763-4E570BCE25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86B8B8-1635-4305-BA09-C57F30AFD5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2EFC70F-B6F0-4429-B78F-92DEEE423C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E3023C-963E-463B-A3EB-7D7767C42B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A892431-59D6-4DC7-9395-99C52B856AFF}"/>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8" name="Footer Placeholder 7">
            <a:extLst>
              <a:ext uri="{FF2B5EF4-FFF2-40B4-BE49-F238E27FC236}">
                <a16:creationId xmlns:a16="http://schemas.microsoft.com/office/drawing/2014/main" id="{05C9B7C2-0860-40B0-83C6-EB63948BDD6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F1920D5-EDB8-4601-8CDB-7328405E68BB}"/>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2206396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E7BA7-F7B6-4D61-ABC0-CFAF22152BA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1C355B6-8E86-4E1C-9A81-63BE3137E844}"/>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4" name="Footer Placeholder 3">
            <a:extLst>
              <a:ext uri="{FF2B5EF4-FFF2-40B4-BE49-F238E27FC236}">
                <a16:creationId xmlns:a16="http://schemas.microsoft.com/office/drawing/2014/main" id="{53B5A283-8149-4AAE-BDEE-9671FFEC7C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312F703-EBD3-4749-8346-B53E142F240F}"/>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40912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3C0F36-7DC4-46EA-BB10-5F4C5FAE116A}"/>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3" name="Footer Placeholder 2">
            <a:extLst>
              <a:ext uri="{FF2B5EF4-FFF2-40B4-BE49-F238E27FC236}">
                <a16:creationId xmlns:a16="http://schemas.microsoft.com/office/drawing/2014/main" id="{22F1D4FD-E4E5-41FD-97F3-0735D53EA3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7BBDED-91BD-4B77-AAC8-4D810864DDF7}"/>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927774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8BD93-CB4A-4F16-AE12-C461A9147A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CD055-C95C-46C7-BE54-872E627FD8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393D95-CB7D-41C5-B2FD-86DFB61E5F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8C9CB-8921-42A1-B4C1-7E431FB079B1}"/>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A1A46F22-B15A-42FB-BDD2-D02A15752A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165A6E-3C93-4ADB-99F5-7080F101243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56695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5E95-25E5-4DC7-BE7F-8046D0116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168F93-630E-444C-AA9D-1D59DA2613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F64909D-9C12-4759-AE17-0C1B84F223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960E69-961C-4A6D-A9CA-E9173F2ACD14}"/>
              </a:ext>
            </a:extLst>
          </p:cNvPr>
          <p:cNvSpPr>
            <a:spLocks noGrp="1"/>
          </p:cNvSpPr>
          <p:nvPr>
            <p:ph type="dt" sz="half" idx="10"/>
          </p:nvPr>
        </p:nvSpPr>
        <p:spPr/>
        <p:txBody>
          <a:bodyPr/>
          <a:lstStyle/>
          <a:p>
            <a:fld id="{A28E990A-79A2-41B8-8297-32D0F66984D4}" type="datetimeFigureOut">
              <a:rPr lang="en-IN" smtClean="0"/>
              <a:t>10-11-2021</a:t>
            </a:fld>
            <a:endParaRPr lang="en-IN"/>
          </a:p>
        </p:txBody>
      </p:sp>
      <p:sp>
        <p:nvSpPr>
          <p:cNvPr id="6" name="Footer Placeholder 5">
            <a:extLst>
              <a:ext uri="{FF2B5EF4-FFF2-40B4-BE49-F238E27FC236}">
                <a16:creationId xmlns:a16="http://schemas.microsoft.com/office/drawing/2014/main" id="{FCEAF351-205C-4B63-B6F0-FED237A4F9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58198B-9B79-47EC-8429-CC5CCF89DD32}"/>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42217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6630B-A31A-45E3-9FCF-1C2F4262B3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E1ADAA-FD27-4DA0-9DEE-0B9861E9BE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895A37-7A1A-4578-830C-6EE2E8FAA8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8E990A-79A2-41B8-8297-32D0F66984D4}" type="datetimeFigureOut">
              <a:rPr lang="en-IN" smtClean="0"/>
              <a:t>10-11-2021</a:t>
            </a:fld>
            <a:endParaRPr lang="en-IN"/>
          </a:p>
        </p:txBody>
      </p:sp>
      <p:sp>
        <p:nvSpPr>
          <p:cNvPr id="5" name="Footer Placeholder 4">
            <a:extLst>
              <a:ext uri="{FF2B5EF4-FFF2-40B4-BE49-F238E27FC236}">
                <a16:creationId xmlns:a16="http://schemas.microsoft.com/office/drawing/2014/main" id="{A1E72FB8-80EE-461B-BDDF-425D18F668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3A822F8-D89B-4C06-8568-7AB416B734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0B2529-D68C-4CF9-B698-AED652234E05}" type="slidenum">
              <a:rPr lang="en-IN" smtClean="0"/>
              <a:t>‹#›</a:t>
            </a:fld>
            <a:endParaRPr lang="en-IN"/>
          </a:p>
        </p:txBody>
      </p:sp>
    </p:spTree>
    <p:extLst>
      <p:ext uri="{BB962C8B-B14F-4D97-AF65-F5344CB8AC3E}">
        <p14:creationId xmlns:p14="http://schemas.microsoft.com/office/powerpoint/2010/main" val="2319718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openforumeurope.org/event/public-sector-digital-transformation-tallinn-declaration-borderless-government/"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www.callysto.ca/2019/12/17/strathcona-county-hackathon/"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721151"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publicdomainpictures.net/en/view-image.php?image=320340&amp;picture=technology-202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publicdomainpictures.net/en/view-image.php?image=320297&amp;picture=technology-202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prophotostock.deviantart.com/art/Digital-Diagram-Business-and-Technology-425009634"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0B8B3A2-D02D-4B6E-992E-6C4421CBD8B8}"/>
              </a:ext>
            </a:extLst>
          </p:cNvPr>
          <p:cNvSpPr/>
          <p:nvPr/>
        </p:nvSpPr>
        <p:spPr>
          <a:xfrm>
            <a:off x="569167" y="292229"/>
            <a:ext cx="11028784" cy="769441"/>
          </a:xfrm>
          <a:prstGeom prst="rect">
            <a:avLst/>
          </a:prstGeom>
          <a:noFill/>
        </p:spPr>
        <p:txBody>
          <a:bodyPr wrap="square" lIns="91440" tIns="45720" rIns="91440" bIns="45720">
            <a:spAutoFit/>
          </a:bodyPr>
          <a:lstStyle/>
          <a:p>
            <a:pPr algn="ctr"/>
            <a:r>
              <a:rPr lang="en-US" sz="4400" b="1" cap="none" spc="0" dirty="0">
                <a:ln w="0"/>
                <a:solidFill>
                  <a:schemeClr val="accent4"/>
                </a:solidFill>
                <a:effectLst>
                  <a:outerShdw blurRad="38100" dist="19050" dir="2700000" algn="tl" rotWithShape="0">
                    <a:schemeClr val="dk1">
                      <a:alpha val="40000"/>
                    </a:schemeClr>
                  </a:outerShdw>
                </a:effectLst>
              </a:rPr>
              <a:t>OOPS PROJECT(GUESSING THE NUMBER)</a:t>
            </a:r>
          </a:p>
        </p:txBody>
      </p:sp>
      <p:pic>
        <p:nvPicPr>
          <p:cNvPr id="6" name="Picture 5">
            <a:extLst>
              <a:ext uri="{FF2B5EF4-FFF2-40B4-BE49-F238E27FC236}">
                <a16:creationId xmlns:a16="http://schemas.microsoft.com/office/drawing/2014/main" id="{C63E9008-183D-48CD-AB87-2C173B3CF0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6054" y="992196"/>
            <a:ext cx="2059228" cy="2103380"/>
          </a:xfrm>
          <a:prstGeom prst="rect">
            <a:avLst/>
          </a:prstGeom>
        </p:spPr>
      </p:pic>
      <p:sp useBgFill="1">
        <p:nvSpPr>
          <p:cNvPr id="2" name="Rectangle 1">
            <a:extLst>
              <a:ext uri="{FF2B5EF4-FFF2-40B4-BE49-F238E27FC236}">
                <a16:creationId xmlns:a16="http://schemas.microsoft.com/office/drawing/2014/main" id="{9BE9BF38-32DF-4C49-BE98-7EBB50418F74}"/>
              </a:ext>
            </a:extLst>
          </p:cNvPr>
          <p:cNvSpPr/>
          <p:nvPr/>
        </p:nvSpPr>
        <p:spPr>
          <a:xfrm>
            <a:off x="2661049" y="3095576"/>
            <a:ext cx="6386940" cy="4247317"/>
          </a:xfrm>
          <a:prstGeom prst="rect">
            <a:avLst/>
          </a:prstGeom>
        </p:spPr>
        <p:txBody>
          <a:bodyPr wrap="none" lIns="91440" tIns="45720" rIns="91440" bIns="45720">
            <a:spAutoFit/>
          </a:bodyPr>
          <a:lstStyle/>
          <a:p>
            <a:pPr algn="ctr"/>
            <a:r>
              <a:rPr lang="en-US" sz="5400" b="1" cap="none" spc="0" dirty="0">
                <a:ln w="0"/>
                <a:solidFill>
                  <a:srgbClr val="FF0000"/>
                </a:solidFill>
                <a:effectLst>
                  <a:outerShdw blurRad="38100" dist="25400" dir="5400000" algn="ctr" rotWithShape="0">
                    <a:srgbClr val="6E747A">
                      <a:alpha val="43000"/>
                    </a:srgbClr>
                  </a:outerShdw>
                </a:effectLst>
              </a:rPr>
              <a:t>DR. NONITA SHARMA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DEPARTMENT-CSE</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SECTION-A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GROUP-1</a:t>
            </a:r>
            <a:endParaRPr lang="en-IN" sz="1800" b="1" dirty="0">
              <a:solidFill>
                <a:srgbClr val="FF0000"/>
              </a:solidFill>
              <a:effectLst/>
              <a:latin typeface="Calibri" panose="020F0502020204030204" pitchFamily="34" charset="0"/>
              <a:ea typeface="Calibri" panose="020F0502020204030204" pitchFamily="34" charset="0"/>
              <a:cs typeface="Mangal" panose="02040503050203030202" pitchFamily="18" charset="0"/>
            </a:endParaRPr>
          </a:p>
          <a:p>
            <a:pPr algn="ctr"/>
            <a:endParaRPr lang="en-US" sz="5400" b="0" cap="none" spc="0" dirty="0">
              <a:ln w="0"/>
              <a:solidFill>
                <a:srgbClr val="D729B6"/>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058398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3000" r="-23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2AB572-2B34-4956-B829-66564A958E0A}"/>
              </a:ext>
            </a:extLst>
          </p:cNvPr>
          <p:cNvSpPr/>
          <p:nvPr/>
        </p:nvSpPr>
        <p:spPr>
          <a:xfrm>
            <a:off x="125862" y="1885976"/>
            <a:ext cx="12171886" cy="4708981"/>
          </a:xfrm>
          <a:prstGeom prst="rect">
            <a:avLst/>
          </a:prstGeom>
          <a:noFill/>
          <a:effectLst>
            <a:glow rad="63500">
              <a:schemeClr val="accent1">
                <a:satMod val="175000"/>
                <a:alpha val="40000"/>
              </a:schemeClr>
            </a:glow>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r>
              <a:rPr lang="en-US" sz="6000" b="1" cap="none" spc="0" dirty="0">
                <a:ln/>
                <a:solidFill>
                  <a:srgbClr val="FF0000"/>
                </a:solidFill>
                <a:effectLst/>
              </a:rPr>
              <a:t>20103018-ANKIT JHA</a:t>
            </a:r>
          </a:p>
          <a:p>
            <a:r>
              <a:rPr lang="en-US" sz="6000" b="1" dirty="0">
                <a:ln/>
                <a:solidFill>
                  <a:srgbClr val="FF0000"/>
                </a:solidFill>
              </a:rPr>
              <a:t>20103019-ANKIT KHYALIA</a:t>
            </a:r>
          </a:p>
          <a:p>
            <a:r>
              <a:rPr lang="en-US" sz="6000" b="1" cap="none" spc="0" dirty="0">
                <a:ln/>
                <a:solidFill>
                  <a:srgbClr val="FF0000"/>
                </a:solidFill>
                <a:effectLst/>
              </a:rPr>
              <a:t>20103025-ANSHU</a:t>
            </a:r>
            <a:r>
              <a:rPr lang="en-US" sz="6000" b="1" dirty="0">
                <a:ln/>
                <a:solidFill>
                  <a:srgbClr val="FF0000"/>
                </a:solidFill>
              </a:rPr>
              <a:t>L SHARMA</a:t>
            </a:r>
          </a:p>
          <a:p>
            <a:r>
              <a:rPr lang="en-US" sz="6000" b="1" cap="none" spc="0" dirty="0">
                <a:ln/>
                <a:solidFill>
                  <a:srgbClr val="FF0000"/>
                </a:solidFill>
                <a:effectLst/>
              </a:rPr>
              <a:t>20103027-ANSHUMAN SINGH RATHORE</a:t>
            </a:r>
          </a:p>
        </p:txBody>
      </p:sp>
      <p:sp>
        <p:nvSpPr>
          <p:cNvPr id="5" name="Rectangle 4">
            <a:extLst>
              <a:ext uri="{FF2B5EF4-FFF2-40B4-BE49-F238E27FC236}">
                <a16:creationId xmlns:a16="http://schemas.microsoft.com/office/drawing/2014/main" id="{E5061D3E-99B2-4D8A-952E-51AB30C601AA}"/>
              </a:ext>
            </a:extLst>
          </p:cNvPr>
          <p:cNvSpPr/>
          <p:nvPr/>
        </p:nvSpPr>
        <p:spPr>
          <a:xfrm>
            <a:off x="3162840" y="448069"/>
            <a:ext cx="502656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TEAM MEMBERS</a:t>
            </a:r>
          </a:p>
        </p:txBody>
      </p:sp>
    </p:spTree>
    <p:extLst>
      <p:ext uri="{BB962C8B-B14F-4D97-AF65-F5344CB8AC3E}">
        <p14:creationId xmlns:p14="http://schemas.microsoft.com/office/powerpoint/2010/main" val="2250906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104AB9-1A54-4769-A9E6-40D5B93DD2CC}"/>
              </a:ext>
            </a:extLst>
          </p:cNvPr>
          <p:cNvSpPr/>
          <p:nvPr/>
        </p:nvSpPr>
        <p:spPr>
          <a:xfrm>
            <a:off x="234226" y="193764"/>
            <a:ext cx="4018178" cy="1200329"/>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7200" b="1" cap="none" spc="0" dirty="0">
                <a:ln/>
                <a:gradFill>
                  <a:gsLst>
                    <a:gs pos="34000">
                      <a:srgbClr val="FF0000"/>
                    </a:gs>
                    <a:gs pos="100000">
                      <a:schemeClr val="accent5">
                        <a:lumMod val="97000"/>
                        <a:lumOff val="3000"/>
                      </a:schemeClr>
                    </a:gs>
                    <a:gs pos="100000">
                      <a:schemeClr val="accent5">
                        <a:lumMod val="60000"/>
                        <a:lumOff val="40000"/>
                      </a:schemeClr>
                    </a:gs>
                  </a:gsLst>
                  <a:lin ang="16200000" scaled="1"/>
                </a:gradFill>
                <a:effectLst/>
              </a:rPr>
              <a:t>INDEX</a:t>
            </a:r>
          </a:p>
        </p:txBody>
      </p:sp>
      <p:sp>
        <p:nvSpPr>
          <p:cNvPr id="4" name="Rectangle 3">
            <a:extLst>
              <a:ext uri="{FF2B5EF4-FFF2-40B4-BE49-F238E27FC236}">
                <a16:creationId xmlns:a16="http://schemas.microsoft.com/office/drawing/2014/main" id="{24EE8729-66CF-41CA-A9D0-530BE7B75272}"/>
              </a:ext>
            </a:extLst>
          </p:cNvPr>
          <p:cNvSpPr/>
          <p:nvPr/>
        </p:nvSpPr>
        <p:spPr>
          <a:xfrm>
            <a:off x="843379" y="1585923"/>
            <a:ext cx="7764364" cy="5078313"/>
          </a:xfrm>
          <a:prstGeom prst="rect">
            <a:avLst/>
          </a:prstGeom>
          <a:noFill/>
        </p:spPr>
        <p:txBody>
          <a:bodyPr wrap="square" lIns="91440" tIns="45720" rIns="91440" bIns="45720">
            <a:spAutoFit/>
          </a:bodyPr>
          <a:lstStyle/>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INTRODUCTION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CLASS DIAGRAM</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Oops concept</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CODE</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EXPLAINATION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OUTPUTS</a:t>
            </a:r>
          </a:p>
        </p:txBody>
      </p:sp>
    </p:spTree>
    <p:extLst>
      <p:ext uri="{BB962C8B-B14F-4D97-AF65-F5344CB8AC3E}">
        <p14:creationId xmlns:p14="http://schemas.microsoft.com/office/powerpoint/2010/main" val="746888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02"/>
        <p:cNvGrpSpPr/>
        <p:nvPr/>
      </p:nvGrpSpPr>
      <p:grpSpPr>
        <a:xfrm>
          <a:off x="0" y="0"/>
          <a:ext cx="0" cy="0"/>
          <a:chOff x="0" y="0"/>
          <a:chExt cx="0" cy="0"/>
        </a:xfrm>
      </p:grpSpPr>
      <p:sp>
        <p:nvSpPr>
          <p:cNvPr id="103" name="Google Shape;103;g100cf1ba9e8_0_0"/>
          <p:cNvSpPr/>
          <p:nvPr/>
        </p:nvSpPr>
        <p:spPr>
          <a:xfrm>
            <a:off x="1793966" y="1132115"/>
            <a:ext cx="8046600" cy="1914900"/>
          </a:xfrm>
          <a:prstGeom prst="rect">
            <a:avLst/>
          </a:prstGeom>
          <a:solidFill>
            <a:srgbClr val="FFC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i="0" u="sng" strike="noStrike" cap="none" dirty="0">
                <a:solidFill>
                  <a:srgbClr val="FF0000"/>
                </a:solidFill>
                <a:latin typeface="Calibri"/>
                <a:ea typeface="Calibri"/>
                <a:cs typeface="Calibri"/>
                <a:sym typeface="Calibri"/>
              </a:rPr>
              <a:t>Class </a:t>
            </a:r>
            <a:r>
              <a:rPr lang="en-US" sz="2800" b="1" u="sng" dirty="0">
                <a:solidFill>
                  <a:srgbClr val="FF0000"/>
                </a:solidFill>
                <a:latin typeface="Calibri"/>
                <a:ea typeface="Calibri"/>
                <a:cs typeface="Calibri"/>
                <a:sym typeface="Calibri"/>
              </a:rPr>
              <a:t>random</a:t>
            </a:r>
            <a:endParaRPr sz="2800" dirty="0"/>
          </a:p>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a:p>
            <a:pPr marL="0" marR="0" lvl="0" indent="0" rtl="0">
              <a:spcBef>
                <a:spcPts val="0"/>
              </a:spcBef>
              <a:spcAft>
                <a:spcPts val="0"/>
              </a:spcAft>
              <a:buNone/>
            </a:pPr>
            <a:r>
              <a:rPr lang="en-US" sz="1800" b="1" i="0" u="none" strike="noStrike" cap="none" dirty="0">
                <a:solidFill>
                  <a:schemeClr val="lt1"/>
                </a:solidFill>
                <a:latin typeface="Calibri"/>
                <a:ea typeface="Calibri"/>
                <a:cs typeface="Calibri"/>
                <a:sym typeface="Calibri"/>
              </a:rPr>
              <a:t>Random() – generate a random number between 1 and 1000 </a:t>
            </a:r>
            <a:endParaRPr sz="1800" b="1" i="0" u="none" strike="noStrike" cap="none" dirty="0">
              <a:solidFill>
                <a:schemeClr val="lt1"/>
              </a:solidFill>
              <a:latin typeface="Calibri"/>
              <a:ea typeface="Calibri"/>
              <a:cs typeface="Calibri"/>
              <a:sym typeface="Calibri"/>
            </a:endParaRPr>
          </a:p>
        </p:txBody>
      </p:sp>
      <p:cxnSp>
        <p:nvCxnSpPr>
          <p:cNvPr id="104" name="Google Shape;104;g100cf1ba9e8_0_0"/>
          <p:cNvCxnSpPr>
            <a:stCxn id="103" idx="2"/>
          </p:cNvCxnSpPr>
          <p:nvPr/>
        </p:nvCxnSpPr>
        <p:spPr>
          <a:xfrm flipH="1">
            <a:off x="5809166" y="3047015"/>
            <a:ext cx="8100" cy="1707900"/>
          </a:xfrm>
          <a:prstGeom prst="straightConnector1">
            <a:avLst/>
          </a:prstGeom>
          <a:noFill/>
          <a:ln w="34925" cap="flat" cmpd="sng">
            <a:solidFill>
              <a:srgbClr val="FF0000"/>
            </a:solidFill>
            <a:prstDash val="solid"/>
            <a:miter lim="800000"/>
            <a:headEnd type="none" w="sm" len="sm"/>
            <a:tailEnd type="triangle" w="med" len="med"/>
          </a:ln>
        </p:spPr>
      </p:cxnSp>
      <p:sp>
        <p:nvSpPr>
          <p:cNvPr id="105" name="Google Shape;105;g100cf1ba9e8_0_0"/>
          <p:cNvSpPr/>
          <p:nvPr/>
        </p:nvSpPr>
        <p:spPr>
          <a:xfrm>
            <a:off x="5079266" y="4754915"/>
            <a:ext cx="1476000" cy="914400"/>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FF0000"/>
                </a:solidFill>
                <a:latin typeface="Calibri"/>
                <a:ea typeface="Calibri"/>
                <a:cs typeface="Calibri"/>
                <a:sym typeface="Calibri"/>
              </a:rPr>
              <a:t>Friend Class guess</a:t>
            </a:r>
            <a:r>
              <a:rPr lang="en-US" sz="1800" b="1" i="0" u="none" strike="noStrike" cap="none" dirty="0">
                <a:solidFill>
                  <a:srgbClr val="FF0000"/>
                </a:solidFill>
                <a:latin typeface="Calibri"/>
                <a:ea typeface="Calibri"/>
                <a:cs typeface="Calibri"/>
                <a:sym typeface="Calibri"/>
              </a:rPr>
              <a:t> </a:t>
            </a:r>
            <a:endParaRPr dirty="0"/>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10"/>
        <p:cNvGrpSpPr/>
        <p:nvPr/>
      </p:nvGrpSpPr>
      <p:grpSpPr>
        <a:xfrm>
          <a:off x="0" y="0"/>
          <a:ext cx="0" cy="0"/>
          <a:chOff x="0" y="0"/>
          <a:chExt cx="0" cy="0"/>
        </a:xfrm>
      </p:grpSpPr>
      <p:sp>
        <p:nvSpPr>
          <p:cNvPr id="111" name="Google Shape;111;g100cf1ba9e8_0_82"/>
          <p:cNvSpPr/>
          <p:nvPr/>
        </p:nvSpPr>
        <p:spPr>
          <a:xfrm>
            <a:off x="754050" y="391721"/>
            <a:ext cx="10683900" cy="3825715"/>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002060"/>
                </a:solidFill>
                <a:latin typeface="Calibri"/>
                <a:ea typeface="Calibri"/>
                <a:cs typeface="Calibri"/>
                <a:sym typeface="Calibri"/>
              </a:rPr>
              <a:t>Class guess</a:t>
            </a:r>
            <a:endParaRPr dirty="0">
              <a:solidFill>
                <a:srgbClr val="00206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guessing() – Ask user to guess the number ,counts the number of inputs and displays output corresponding to number of attempts </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err="1">
                <a:solidFill>
                  <a:schemeClr val="bg2">
                    <a:lumMod val="50000"/>
                  </a:schemeClr>
                </a:solidFill>
                <a:latin typeface="Calibri"/>
                <a:ea typeface="Calibri"/>
                <a:cs typeface="Calibri"/>
                <a:sym typeface="Calibri"/>
              </a:rPr>
              <a:t>try_again</a:t>
            </a:r>
            <a:r>
              <a:rPr lang="en-US" sz="2800" dirty="0">
                <a:solidFill>
                  <a:schemeClr val="bg2">
                    <a:lumMod val="50000"/>
                  </a:schemeClr>
                </a:solidFill>
                <a:latin typeface="Calibri"/>
                <a:ea typeface="Calibri"/>
                <a:cs typeface="Calibri"/>
                <a:sym typeface="Calibri"/>
              </a:rPr>
              <a:t>() – Ask user to play again with a different number</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solution() – Shows the user solution to guess the number in 10 steps</a:t>
            </a:r>
            <a:endParaRPr dirty="0">
              <a:solidFill>
                <a:schemeClr val="bg2">
                  <a:lumMod val="50000"/>
                </a:schemeClr>
              </a:solidFill>
            </a:endParaRPr>
          </a:p>
          <a:p>
            <a:pPr marL="0" marR="0" lvl="0" indent="0" algn="ctr" rtl="0">
              <a:spcBef>
                <a:spcPts val="0"/>
              </a:spcBef>
              <a:spcAft>
                <a:spcPts val="0"/>
              </a:spcAft>
              <a:buNone/>
            </a:pPr>
            <a:r>
              <a:rPr lang="en-US" sz="2800" dirty="0">
                <a:solidFill>
                  <a:srgbClr val="FF0000"/>
                </a:solidFill>
                <a:latin typeface="Calibri"/>
                <a:ea typeface="Calibri"/>
                <a:cs typeface="Calibri"/>
                <a:sym typeface="Calibri"/>
              </a:rPr>
              <a:t> </a:t>
            </a:r>
            <a:endParaRPr sz="2800" dirty="0">
              <a:solidFill>
                <a:srgbClr val="FF0000"/>
              </a:solidFill>
              <a:latin typeface="Calibri"/>
              <a:ea typeface="Calibri"/>
              <a:cs typeface="Calibri"/>
              <a:sym typeface="Calibri"/>
            </a:endParaRPr>
          </a:p>
        </p:txBody>
      </p:sp>
      <p:cxnSp>
        <p:nvCxnSpPr>
          <p:cNvPr id="3" name="Google Shape;104;g100cf1ba9e8_0_0">
            <a:extLst>
              <a:ext uri="{FF2B5EF4-FFF2-40B4-BE49-F238E27FC236}">
                <a16:creationId xmlns:a16="http://schemas.microsoft.com/office/drawing/2014/main" id="{9F49DC94-5E34-4F83-97BF-E4C7D7A21FD4}"/>
              </a:ext>
            </a:extLst>
          </p:cNvPr>
          <p:cNvCxnSpPr/>
          <p:nvPr/>
        </p:nvCxnSpPr>
        <p:spPr>
          <a:xfrm flipH="1">
            <a:off x="5846488" y="4226767"/>
            <a:ext cx="8100" cy="1707900"/>
          </a:xfrm>
          <a:prstGeom prst="straightConnector1">
            <a:avLst/>
          </a:prstGeom>
          <a:noFill/>
          <a:ln w="53975" cap="flat" cmpd="sng">
            <a:solidFill>
              <a:srgbClr val="7030A0"/>
            </a:solidFill>
            <a:prstDash val="solid"/>
            <a:miter lim="800000"/>
            <a:headEnd type="none" w="sm" len="sm"/>
            <a:tailEnd type="triangle" w="med" len="med"/>
          </a:ln>
        </p:spPr>
      </p:cxnSp>
      <p:sp>
        <p:nvSpPr>
          <p:cNvPr id="4" name="Google Shape;105;g100cf1ba9e8_0_0">
            <a:extLst>
              <a:ext uri="{FF2B5EF4-FFF2-40B4-BE49-F238E27FC236}">
                <a16:creationId xmlns:a16="http://schemas.microsoft.com/office/drawing/2014/main" id="{CBD916E6-44EF-4D26-A463-2B3EA5C356FA}"/>
              </a:ext>
            </a:extLst>
          </p:cNvPr>
          <p:cNvSpPr/>
          <p:nvPr/>
        </p:nvSpPr>
        <p:spPr>
          <a:xfrm>
            <a:off x="5116588" y="5934667"/>
            <a:ext cx="2279288" cy="839357"/>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C00000"/>
                </a:solidFill>
                <a:latin typeface="Calibri"/>
                <a:ea typeface="Calibri"/>
                <a:cs typeface="Calibri"/>
                <a:sym typeface="Calibri"/>
              </a:rPr>
              <a:t>Friend  </a:t>
            </a:r>
            <a:r>
              <a:rPr lang="en-US" sz="1800" b="1" i="0" u="sng" strike="noStrike" cap="none" dirty="0" err="1">
                <a:solidFill>
                  <a:srgbClr val="C00000"/>
                </a:solidFill>
                <a:latin typeface="Calibri"/>
                <a:ea typeface="Calibri"/>
                <a:cs typeface="Calibri"/>
                <a:sym typeface="Calibri"/>
              </a:rPr>
              <a:t>functon</a:t>
            </a:r>
            <a:r>
              <a:rPr lang="en-US" sz="1800" b="1" i="0" u="sng" strike="noStrike" cap="none" dirty="0">
                <a:solidFill>
                  <a:srgbClr val="C00000"/>
                </a:solidFill>
                <a:latin typeface="Calibri"/>
                <a:ea typeface="Calibri"/>
                <a:cs typeface="Calibri"/>
                <a:sym typeface="Calibri"/>
              </a:rPr>
              <a:t> details()</a:t>
            </a:r>
            <a:endParaRPr dirty="0">
              <a:solidFill>
                <a:srgbClr val="C00000"/>
              </a:solidFill>
            </a:endParaRPr>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Google Shape;111;g100cf1ba9e8_0_82">
            <a:extLst>
              <a:ext uri="{FF2B5EF4-FFF2-40B4-BE49-F238E27FC236}">
                <a16:creationId xmlns:a16="http://schemas.microsoft.com/office/drawing/2014/main" id="{73E2B68A-7C81-4ECF-825D-CB761D951E3C}"/>
              </a:ext>
            </a:extLst>
          </p:cNvPr>
          <p:cNvSpPr/>
          <p:nvPr/>
        </p:nvSpPr>
        <p:spPr>
          <a:xfrm>
            <a:off x="3701833" y="1931437"/>
            <a:ext cx="4788334" cy="2220685"/>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C00000"/>
                </a:solidFill>
                <a:latin typeface="Calibri"/>
                <a:ea typeface="Calibri"/>
                <a:cs typeface="Calibri"/>
                <a:sym typeface="Calibri"/>
              </a:rPr>
              <a:t>Friend function details()</a:t>
            </a:r>
            <a:endParaRPr dirty="0">
              <a:solidFill>
                <a:srgbClr val="C0000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algn="ctr" rtl="0">
              <a:spcBef>
                <a:spcPts val="0"/>
              </a:spcBef>
              <a:spcAft>
                <a:spcPts val="0"/>
              </a:spcAft>
              <a:buNone/>
            </a:pPr>
            <a:r>
              <a:rPr lang="en-US" sz="2800" dirty="0">
                <a:solidFill>
                  <a:schemeClr val="bg1"/>
                </a:solidFill>
                <a:latin typeface="Calibri"/>
                <a:ea typeface="Calibri"/>
                <a:cs typeface="Calibri"/>
                <a:sym typeface="Calibri"/>
              </a:rPr>
              <a:t>Takes the player name </a:t>
            </a:r>
            <a:endParaRPr sz="28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1190319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79000">
              <a:srgbClr val="00B0F0"/>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Shape 120"/>
        <p:cNvGrpSpPr/>
        <p:nvPr/>
      </p:nvGrpSpPr>
      <p:grpSpPr>
        <a:xfrm>
          <a:off x="0" y="0"/>
          <a:ext cx="0" cy="0"/>
          <a:chOff x="0" y="0"/>
          <a:chExt cx="0" cy="0"/>
        </a:xfrm>
      </p:grpSpPr>
      <p:sp>
        <p:nvSpPr>
          <p:cNvPr id="121" name="Google Shape;121;gfa4850dd63_1_0"/>
          <p:cNvSpPr txBox="1"/>
          <p:nvPr/>
        </p:nvSpPr>
        <p:spPr>
          <a:xfrm>
            <a:off x="486700" y="1143438"/>
            <a:ext cx="116709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Member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Member functions are operators and functions that are declared as members of a class. Member functions do not include operators and functions declared with the friend specifier. These are called friends of a class. ... The definition of a member function is within the scope of its enclosing class.</a:t>
            </a:r>
            <a:endParaRPr sz="1900" dirty="0">
              <a:latin typeface="Calibri"/>
              <a:ea typeface="Calibri"/>
              <a:cs typeface="Calibri"/>
              <a:sym typeface="Calibri"/>
            </a:endParaRPr>
          </a:p>
        </p:txBody>
      </p:sp>
      <p:sp>
        <p:nvSpPr>
          <p:cNvPr id="122" name="Google Shape;122;gfa4850dd63_1_0"/>
          <p:cNvSpPr txBox="1"/>
          <p:nvPr/>
        </p:nvSpPr>
        <p:spPr>
          <a:xfrm>
            <a:off x="486700" y="2736575"/>
            <a:ext cx="11355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In object-oriented programming, a friend function, that is a "friend" of a given class, is a function that is given the same access as methods to private and protected data. A friend function is declared by the class that is granting access, so friend functions are part of the class interface, like methods.</a:t>
            </a:r>
            <a:endParaRPr sz="1900" dirty="0">
              <a:latin typeface="Calibri"/>
              <a:ea typeface="Calibri"/>
              <a:cs typeface="Calibri"/>
              <a:sym typeface="Calibri"/>
            </a:endParaRPr>
          </a:p>
        </p:txBody>
      </p:sp>
      <p:sp>
        <p:nvSpPr>
          <p:cNvPr id="123" name="Google Shape;123;gfa4850dd63_1_0"/>
          <p:cNvSpPr txBox="1"/>
          <p:nvPr/>
        </p:nvSpPr>
        <p:spPr>
          <a:xfrm>
            <a:off x="517300" y="4509250"/>
            <a:ext cx="112944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class</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A friend class is a class that can access the private and protected members of a class in which it is declared as friend. This is needed when we want to allow a particular class to access the private and protected members of a class.</a:t>
            </a:r>
            <a:endParaRPr sz="1900" dirty="0">
              <a:latin typeface="Calibri"/>
              <a:ea typeface="Calibri"/>
              <a:cs typeface="Calibri"/>
              <a:sym typeface="Calibri"/>
            </a:endParaRPr>
          </a:p>
        </p:txBody>
      </p:sp>
      <p:sp>
        <p:nvSpPr>
          <p:cNvPr id="124" name="Google Shape;124;gfa4850dd63_1_0"/>
          <p:cNvSpPr txBox="1"/>
          <p:nvPr/>
        </p:nvSpPr>
        <p:spPr>
          <a:xfrm>
            <a:off x="1986600" y="466350"/>
            <a:ext cx="82188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200" b="1" u="sng">
                <a:solidFill>
                  <a:srgbClr val="C00000"/>
                </a:solidFill>
                <a:latin typeface="Roboto"/>
                <a:ea typeface="Roboto"/>
                <a:cs typeface="Roboto"/>
                <a:sym typeface="Roboto"/>
              </a:rPr>
              <a:t>OOPS CONCEPTS USED IN PROJECT</a:t>
            </a:r>
            <a:endParaRPr sz="3200" b="1" u="sng">
              <a:solidFill>
                <a:srgbClr val="C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FF0000"/>
            </a:gs>
            <a:gs pos="0">
              <a:schemeClr val="accent4">
                <a:lumMod val="95000"/>
                <a:lumOff val="5000"/>
              </a:schemeClr>
            </a:gs>
            <a:gs pos="100000">
              <a:schemeClr val="accent4">
                <a:lumMod val="60000"/>
              </a:schemeClr>
            </a:gs>
          </a:gsLst>
          <a:path path="circle">
            <a:fillToRect l="50000" t="130000" r="50000" b="-30000"/>
          </a:path>
          <a:tileRect/>
        </a:gradFill>
        <a:effectLst/>
      </p:bgPr>
    </p:bg>
    <p:spTree>
      <p:nvGrpSpPr>
        <p:cNvPr id="1" name="Shape 129"/>
        <p:cNvGrpSpPr/>
        <p:nvPr/>
      </p:nvGrpSpPr>
      <p:grpSpPr>
        <a:xfrm>
          <a:off x="0" y="0"/>
          <a:ext cx="0" cy="0"/>
          <a:chOff x="0" y="0"/>
          <a:chExt cx="0" cy="0"/>
        </a:xfrm>
      </p:grpSpPr>
      <p:sp>
        <p:nvSpPr>
          <p:cNvPr id="130" name="Google Shape;130;gfa4850dd63_1_7"/>
          <p:cNvSpPr txBox="1"/>
          <p:nvPr/>
        </p:nvSpPr>
        <p:spPr>
          <a:xfrm>
            <a:off x="798125" y="494075"/>
            <a:ext cx="116415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Constructor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 constructor in C++ is a special 'MEMBER FUNCTION' having the same name as that of its class which is used to initialize some valid values to the data members of an object. ... The constructor can be defined as a class in the same way as that of normal member functions and can access any of its data members.</a:t>
            </a:r>
            <a:endParaRPr sz="1900">
              <a:latin typeface="Calibri"/>
              <a:ea typeface="Calibri"/>
              <a:cs typeface="Calibri"/>
              <a:sym typeface="Calibri"/>
            </a:endParaRPr>
          </a:p>
        </p:txBody>
      </p:sp>
      <p:sp>
        <p:nvSpPr>
          <p:cNvPr id="131" name="Google Shape;131;gfa4850dd63_1_7"/>
          <p:cNvSpPr txBox="1"/>
          <p:nvPr/>
        </p:nvSpPr>
        <p:spPr>
          <a:xfrm>
            <a:off x="798125" y="2620525"/>
            <a:ext cx="109707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Destructor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Destructors are usually used to deallocate memory and do other cleanup for a class object and its class members when the object is destroyed. A destructor is called for a class object when that object passes out of scope or is explicitly deleted.</a:t>
            </a:r>
            <a:endParaRPr sz="1900">
              <a:latin typeface="Calibri"/>
              <a:ea typeface="Calibri"/>
              <a:cs typeface="Calibri"/>
              <a:sym typeface="Calibri"/>
            </a:endParaRPr>
          </a:p>
        </p:txBody>
      </p:sp>
      <p:sp>
        <p:nvSpPr>
          <p:cNvPr id="132" name="Google Shape;132;gfa4850dd63_1_7"/>
          <p:cNvSpPr txBox="1"/>
          <p:nvPr/>
        </p:nvSpPr>
        <p:spPr>
          <a:xfrm>
            <a:off x="798125" y="4746975"/>
            <a:ext cx="10860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Call by reference</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The call by reference method of passing arguments to a function copies the address of an argument into the formal parameter. Inside the function, the address is used to access the actual argument used in the call. It means the changes made to the parameter affect the passed argument.</a:t>
            </a:r>
            <a:endParaRPr sz="19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46000">
              <a:srgbClr val="FFFF00"/>
            </a:gs>
            <a:gs pos="100000">
              <a:srgbClr val="FF0000"/>
            </a:gs>
            <a:gs pos="100000">
              <a:schemeClr val="accent4">
                <a:lumMod val="75000"/>
              </a:schemeClr>
            </a:gs>
          </a:gsLst>
          <a:path path="circle">
            <a:fillToRect l="50000" t="130000" r="50000" b="-30000"/>
          </a:path>
          <a:tileRect/>
        </a:gradFill>
        <a:effectLst/>
      </p:bgPr>
    </p:bg>
    <p:spTree>
      <p:nvGrpSpPr>
        <p:cNvPr id="1" name="Shape 137"/>
        <p:cNvGrpSpPr/>
        <p:nvPr/>
      </p:nvGrpSpPr>
      <p:grpSpPr>
        <a:xfrm>
          <a:off x="0" y="0"/>
          <a:ext cx="0" cy="0"/>
          <a:chOff x="0" y="0"/>
          <a:chExt cx="0" cy="0"/>
        </a:xfrm>
      </p:grpSpPr>
      <p:sp>
        <p:nvSpPr>
          <p:cNvPr id="138" name="Google Shape;138;gfa4850dd63_1_11"/>
          <p:cNvSpPr txBox="1"/>
          <p:nvPr/>
        </p:nvSpPr>
        <p:spPr>
          <a:xfrm>
            <a:off x="1420575" y="2461050"/>
            <a:ext cx="97482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Operator overloading</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This means C++ has the ability to provide the operators with a special meaning for a data type, this ability is known as operator overloading. </a:t>
            </a:r>
            <a:r>
              <a:rPr lang="en-US" sz="1900">
                <a:latin typeface="Calibri"/>
                <a:ea typeface="Calibri"/>
                <a:cs typeface="Calibri"/>
                <a:sym typeface="Calibri"/>
              </a:rPr>
              <a:t>For example, we can overload an operator '+' in a class like String so that we can concatenate two strings by just using +.</a:t>
            </a:r>
            <a:endParaRPr sz="1900">
              <a:latin typeface="Calibri"/>
              <a:ea typeface="Calibri"/>
              <a:cs typeface="Calibri"/>
              <a:sym typeface="Calibri"/>
            </a:endParaRPr>
          </a:p>
        </p:txBody>
      </p:sp>
      <p:sp>
        <p:nvSpPr>
          <p:cNvPr id="139" name="Google Shape;139;gfa4850dd63_1_11"/>
          <p:cNvSpPr txBox="1"/>
          <p:nvPr/>
        </p:nvSpPr>
        <p:spPr>
          <a:xfrm>
            <a:off x="1420575" y="500750"/>
            <a:ext cx="97482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New operator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Allocates memory for an object or array of objects of type-name from the free store and returns a suitably typed, nonzero pointer to the object.</a:t>
            </a:r>
            <a:endParaRPr sz="1900">
              <a:latin typeface="Calibri"/>
              <a:ea typeface="Calibri"/>
              <a:cs typeface="Calibri"/>
              <a:sym typeface="Calibri"/>
            </a:endParaRPr>
          </a:p>
        </p:txBody>
      </p:sp>
      <p:sp>
        <p:nvSpPr>
          <p:cNvPr id="140" name="Google Shape;140;gfa4850dd63_1_11"/>
          <p:cNvSpPr txBox="1"/>
          <p:nvPr/>
        </p:nvSpPr>
        <p:spPr>
          <a:xfrm>
            <a:off x="1420575" y="4652300"/>
            <a:ext cx="95034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Nesting of member function</a:t>
            </a:r>
            <a:endParaRPr sz="3000" b="1">
              <a:latin typeface="Calibri"/>
              <a:ea typeface="Calibri"/>
              <a:cs typeface="Calibri"/>
              <a:sym typeface="Calibri"/>
            </a:endParaRPr>
          </a:p>
          <a:p>
            <a:pPr marL="0" lvl="0" indent="0" algn="l" rtl="0">
              <a:spcBef>
                <a:spcPts val="0"/>
              </a:spcBef>
              <a:spcAft>
                <a:spcPts val="0"/>
              </a:spcAft>
              <a:buNone/>
            </a:pPr>
            <a:r>
              <a:rPr lang="en-US" sz="1700">
                <a:latin typeface="Calibri"/>
                <a:ea typeface="Calibri"/>
                <a:cs typeface="Calibri"/>
                <a:sym typeface="Calibri"/>
              </a:rPr>
              <a:t>A member function can call another member function of the same class directly without using the dot operator. This is called as nesting of member functions. You know that only the public members of a class can be accessed by the object of that class, using dot operator. ... This is called as nesting of member functions.</a:t>
            </a:r>
            <a:endParaRPr sz="17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TotalTime>
  <Words>609</Words>
  <Application>Microsoft Office PowerPoint</Application>
  <PresentationFormat>Widescreen</PresentationFormat>
  <Paragraphs>55</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JHA</dc:creator>
  <cp:lastModifiedBy>ANKIT JHA</cp:lastModifiedBy>
  <cp:revision>7</cp:revision>
  <dcterms:created xsi:type="dcterms:W3CDTF">2021-11-08T10:04:44Z</dcterms:created>
  <dcterms:modified xsi:type="dcterms:W3CDTF">2021-11-10T04:34:05Z</dcterms:modified>
</cp:coreProperties>
</file>

<file path=docProps/thumbnail.jpeg>
</file>